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  <p:embeddedFont>
      <p:font typeface="Average"/>
      <p:regular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verage-regular.fntdata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0d601a19a0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10d601a19a0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0d601a19a0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10d601a19a0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0bdca05b3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0bdca05b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5" Type="http://schemas.openxmlformats.org/officeDocument/2006/relationships/slide" Target="/ppt/slides/slide5.xml"/><Relationship Id="rId6" Type="http://schemas.openxmlformats.org/officeDocument/2006/relationships/slide" Target="/ppt/slides/slide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Emotica.AI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(Emotion Detection &amp; Classification System)</a:t>
            </a:r>
            <a:endParaRPr sz="15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4684250" y="3904500"/>
            <a:ext cx="42072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/>
              <a:t>Harnessing the power of AI to detect emotions in real-time</a:t>
            </a:r>
            <a:endParaRPr sz="1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6"/>
          <p:cNvSpPr txBox="1"/>
          <p:nvPr>
            <p:ph type="title"/>
          </p:nvPr>
        </p:nvSpPr>
        <p:spPr>
          <a:xfrm>
            <a:off x="988200" y="438150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Aspects:</a:t>
            </a:r>
            <a:endParaRPr/>
          </a:p>
        </p:txBody>
      </p:sp>
      <p:sp>
        <p:nvSpPr>
          <p:cNvPr id="348" name="Google Shape;348;p26"/>
          <p:cNvSpPr txBox="1"/>
          <p:nvPr>
            <p:ph idx="1" type="body"/>
          </p:nvPr>
        </p:nvSpPr>
        <p:spPr>
          <a:xfrm>
            <a:off x="1116775" y="1411750"/>
            <a:ext cx="7305600" cy="33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Though our system is designed to perform facial emotion </a:t>
            </a:r>
            <a:r>
              <a:rPr lang="en-GB"/>
              <a:t>recognitions, but in long terms we see our system performing in various field and not just limiting it to the feedback mechanism.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Some of them are: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AutoNum type="alphaUcPeriod"/>
            </a:pPr>
            <a:r>
              <a:rPr lang="en-GB"/>
              <a:t>Security &amp; Investigation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lphaUcPeriod"/>
            </a:pPr>
            <a:r>
              <a:rPr lang="en-GB"/>
              <a:t>Health &amp; Wellbeing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lphaUcPeriod"/>
            </a:pPr>
            <a:r>
              <a:rPr lang="en-GB"/>
              <a:t>Education &amp; Sports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lphaUcPeriod"/>
            </a:pPr>
            <a:r>
              <a:rPr lang="en-GB"/>
              <a:t>Automotive Industry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lphaUcPeriod"/>
            </a:pPr>
            <a:r>
              <a:rPr lang="en-GB"/>
              <a:t>Facial Emotion in Interviews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354" name="Google Shape;354;p2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We hope our system to perform in its fullest extent &amp;  potential in every aspect of its use, </a:t>
            </a:r>
            <a:r>
              <a:rPr lang="en-GB"/>
              <a:t>dedication</a:t>
            </a:r>
            <a:r>
              <a:rPr lang="en-GB"/>
              <a:t> ourselves in the role for improving and making solutions more &amp; more adaptable, comfortable, efficient with a steep accuracy level.</a:t>
            </a:r>
            <a:endParaRPr/>
          </a:p>
        </p:txBody>
      </p:sp>
      <p:sp>
        <p:nvSpPr>
          <p:cNvPr id="355" name="Google Shape;355;p27"/>
          <p:cNvSpPr/>
          <p:nvPr/>
        </p:nvSpPr>
        <p:spPr>
          <a:xfrm rot="-5400000">
            <a:off x="6208250" y="744650"/>
            <a:ext cx="1194600" cy="1261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27"/>
          <p:cNvSpPr/>
          <p:nvPr/>
        </p:nvSpPr>
        <p:spPr>
          <a:xfrm rot="-5400000">
            <a:off x="7087505" y="744650"/>
            <a:ext cx="1194600" cy="1261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7" name="Google Shape;357;p27"/>
          <p:cNvCxnSpPr>
            <a:stCxn id="356" idx="1"/>
            <a:endCxn id="356" idx="7"/>
          </p:cNvCxnSpPr>
          <p:nvPr/>
        </p:nvCxnSpPr>
        <p:spPr>
          <a:xfrm flipH="1" rot="10800000">
            <a:off x="7238903" y="952805"/>
            <a:ext cx="600" cy="844800"/>
          </a:xfrm>
          <a:prstGeom prst="curvedConnector3">
            <a:avLst>
              <a:gd fmla="val 29997117" name="adj1"/>
            </a:avLst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8" name="Google Shape;358;p27"/>
          <p:cNvSpPr txBox="1"/>
          <p:nvPr/>
        </p:nvSpPr>
        <p:spPr>
          <a:xfrm rot="-5400594">
            <a:off x="6355361" y="772961"/>
            <a:ext cx="1736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latin typeface="Lato"/>
                <a:ea typeface="Lato"/>
                <a:cs typeface="Lato"/>
                <a:sym typeface="Lato"/>
              </a:rPr>
              <a:t>EMOTICA.AI</a:t>
            </a:r>
            <a:endParaRPr b="1"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9" name="Google Shape;359;p27"/>
          <p:cNvSpPr txBox="1"/>
          <p:nvPr/>
        </p:nvSpPr>
        <p:spPr>
          <a:xfrm>
            <a:off x="6131775" y="1175100"/>
            <a:ext cx="116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Customer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0" name="Google Shape;360;p27"/>
          <p:cNvSpPr txBox="1"/>
          <p:nvPr/>
        </p:nvSpPr>
        <p:spPr>
          <a:xfrm>
            <a:off x="7393200" y="1175100"/>
            <a:ext cx="617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Company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1" name="Google Shape;361;p27"/>
          <p:cNvSpPr txBox="1"/>
          <p:nvPr/>
        </p:nvSpPr>
        <p:spPr>
          <a:xfrm>
            <a:off x="6600825" y="4593300"/>
            <a:ext cx="2543100" cy="400200"/>
          </a:xfrm>
          <a:prstGeom prst="rect">
            <a:avLst/>
          </a:prstGeom>
          <a:solidFill>
            <a:srgbClr val="1B212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#CONNECTING_WORLD</a:t>
            </a:r>
            <a:endParaRPr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8"/>
          <p:cNvSpPr txBox="1"/>
          <p:nvPr>
            <p:ph type="title"/>
          </p:nvPr>
        </p:nvSpPr>
        <p:spPr>
          <a:xfrm>
            <a:off x="1455975" y="655400"/>
            <a:ext cx="6390600" cy="32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u="sng"/>
              <a:t>SUMMARY</a:t>
            </a:r>
            <a:endParaRPr sz="2800" u="sng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 u="sng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/>
              <a:t>An innovative  way of collecting feedbacks</a:t>
            </a:r>
            <a:endParaRPr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/>
              <a:t>Unique in market.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/>
              <a:t>Add value to businesses</a:t>
            </a:r>
            <a:endParaRPr/>
          </a:p>
        </p:txBody>
      </p:sp>
      <p:sp>
        <p:nvSpPr>
          <p:cNvPr id="367" name="Google Shape;367;p28"/>
          <p:cNvSpPr txBox="1"/>
          <p:nvPr/>
        </p:nvSpPr>
        <p:spPr>
          <a:xfrm>
            <a:off x="6343650" y="4575550"/>
            <a:ext cx="260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From Team Emotica.AI</a:t>
            </a:r>
            <a:endParaRPr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 OF CONTENTS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1772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Overview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097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Understanding the problems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75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Project objective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Target audience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66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Technology Stack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317748" y="4320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</a:t>
            </a: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onclusion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12975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Uniqueness of our model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1297501" y="337182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Quick Look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1294298" y="399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Future-Aspects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49" name="Google Shape;249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Verdana"/>
                <a:ea typeface="Verdana"/>
                <a:cs typeface="Verdana"/>
                <a:sym typeface="Verdana"/>
              </a:rPr>
              <a:t>Since the dawn of the AI era, emotion &amp; its detection using this technology became one of the crucial as well as important fields of study. The technology evolved a lot with all its dependencies &amp; so emerged its need &amp; applications.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Verdana"/>
                <a:ea typeface="Verdana"/>
                <a:cs typeface="Verdana"/>
                <a:sym typeface="Verdana"/>
              </a:rPr>
              <a:t>Emotica.AI is a real-time emotion recognition system that uses CNN(</a:t>
            </a:r>
            <a:r>
              <a:rPr lang="en-GB">
                <a:latin typeface="Verdana"/>
                <a:ea typeface="Verdana"/>
                <a:cs typeface="Verdana"/>
                <a:sym typeface="Verdana"/>
              </a:rPr>
              <a:t>Convolutional Neural Network</a:t>
            </a:r>
            <a:r>
              <a:rPr lang="en-GB">
                <a:latin typeface="Verdana"/>
                <a:ea typeface="Verdana"/>
                <a:cs typeface="Verdana"/>
                <a:sym typeface="Verdana"/>
              </a:rPr>
              <a:t> ) for deep learning of the nodes, which tends to improve the real-time </a:t>
            </a:r>
            <a:r>
              <a:rPr lang="en-GB">
                <a:latin typeface="Verdana"/>
                <a:ea typeface="Verdana"/>
                <a:cs typeface="Verdana"/>
                <a:sym typeface="Verdana"/>
              </a:rPr>
              <a:t>review</a:t>
            </a:r>
            <a:r>
              <a:rPr lang="en-GB">
                <a:latin typeface="Verdana"/>
                <a:ea typeface="Verdana"/>
                <a:cs typeface="Verdana"/>
                <a:sym typeface="Verdana"/>
              </a:rPr>
              <a:t> and feedback systems with time .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latin typeface="Verdana"/>
                <a:ea typeface="Verdana"/>
                <a:cs typeface="Verdana"/>
                <a:sym typeface="Verdana"/>
              </a:rPr>
              <a:t>To keep up with both the efficiency &amp; accuracy, our system focuses on the priorities of image classification following the micro-expressions &amp; </a:t>
            </a:r>
            <a:r>
              <a:rPr lang="en-GB">
                <a:latin typeface="Verdana"/>
                <a:ea typeface="Verdana"/>
                <a:cs typeface="Verdana"/>
                <a:sym typeface="Verdana"/>
              </a:rPr>
              <a:t>facial</a:t>
            </a:r>
            <a:r>
              <a:rPr lang="en-GB">
                <a:latin typeface="Verdana"/>
                <a:ea typeface="Verdana"/>
                <a:cs typeface="Verdana"/>
                <a:sym typeface="Verdana"/>
              </a:rPr>
              <a:t> contours for precise calculations.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p</a:t>
            </a:r>
            <a:r>
              <a:rPr lang="en-GB"/>
              <a:t>roblem</a:t>
            </a:r>
            <a:r>
              <a:rPr lang="en-GB"/>
              <a:t>s</a:t>
            </a:r>
            <a:endParaRPr/>
          </a:p>
        </p:txBody>
      </p:sp>
      <p:sp>
        <p:nvSpPr>
          <p:cNvPr id="255" name="Google Shape;255;p20"/>
          <p:cNvSpPr txBox="1"/>
          <p:nvPr/>
        </p:nvSpPr>
        <p:spPr>
          <a:xfrm>
            <a:off x="1297500" y="15787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2030400" y="1629125"/>
            <a:ext cx="5877300" cy="9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The technologies used for the surveys &amp; feedback using facial features or more precisely facial emotion recognition doesn't give quantized feedback and doesn’t perform calculation depending upon micro-expressions &amp; facial contours.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Companies get massively </a:t>
            </a:r>
            <a:r>
              <a:rPr lang="en-GB">
                <a:solidFill>
                  <a:srgbClr val="FFFFFF"/>
                </a:solidFill>
              </a:rPr>
              <a:t>charged</a:t>
            </a:r>
            <a:r>
              <a:rPr lang="en-GB">
                <a:solidFill>
                  <a:srgbClr val="FFFFFF"/>
                </a:solidFill>
              </a:rPr>
              <a:t> for the feedback &amp; survey services offered by the third-party companies, which excludes the smaller companies from getting these facilities.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0" name="Google Shape;260;p20"/>
          <p:cNvSpPr txBox="1"/>
          <p:nvPr>
            <p:ph idx="1" type="body"/>
          </p:nvPr>
        </p:nvSpPr>
        <p:spPr>
          <a:xfrm>
            <a:off x="2030400" y="3573380"/>
            <a:ext cx="5877300" cy="11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Poor user -feedback ratio  of products resulting in lack of reviews and thus lack of R &amp; D relating to the problems faced by the customers.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 txBox="1"/>
          <p:nvPr>
            <p:ph type="title"/>
          </p:nvPr>
        </p:nvSpPr>
        <p:spPr>
          <a:xfrm>
            <a:off x="1286150" y="3369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</a:t>
            </a:r>
            <a:endParaRPr/>
          </a:p>
        </p:txBody>
      </p:sp>
      <p:sp>
        <p:nvSpPr>
          <p:cNvPr id="266" name="Google Shape;266;p21"/>
          <p:cNvSpPr txBox="1"/>
          <p:nvPr>
            <p:ph idx="1" type="body"/>
          </p:nvPr>
        </p:nvSpPr>
        <p:spPr>
          <a:xfrm>
            <a:off x="4012225" y="1129900"/>
            <a:ext cx="4704600" cy="3147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The motivation behind this topic is that large corporations do massive investments in feedbacks and surveys that fail to get the desired response from their customers.</a:t>
            </a:r>
            <a:endParaRPr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Our approach to the technology, known as emotion detection, can identify facial gestures &amp; return those valuable facial responses which in the process could help the companies to improve the performance of various products and services in the long with just one time investment.</a:t>
            </a:r>
            <a:endParaRPr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Uniqueness over existing models in the market</a:t>
            </a:r>
            <a:endParaRPr/>
          </a:p>
        </p:txBody>
      </p:sp>
      <p:sp>
        <p:nvSpPr>
          <p:cNvPr id="272" name="Google Shape;272;p22"/>
          <p:cNvSpPr txBox="1"/>
          <p:nvPr>
            <p:ph idx="1" type="body"/>
          </p:nvPr>
        </p:nvSpPr>
        <p:spPr>
          <a:xfrm>
            <a:off x="3246825" y="1307850"/>
            <a:ext cx="5765100" cy="28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erdana"/>
              <a:buAutoNum type="arabicPeriod"/>
            </a:pPr>
            <a:r>
              <a:rPr lang="en-GB" sz="14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Rectified face occlusion using improved frontalization techniques.</a:t>
            </a:r>
            <a:endParaRPr sz="14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erdana"/>
              <a:buAutoNum type="arabicPeriod"/>
            </a:pPr>
            <a:r>
              <a:rPr lang="en-GB" sz="14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Resolved illumination problems using advanced image normalization feature.</a:t>
            </a:r>
            <a:endParaRPr sz="14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erdana"/>
              <a:buAutoNum type="arabicPeriod"/>
            </a:pPr>
            <a:r>
              <a:rPr lang="en-GB" sz="14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Quantized emotion detection using a cluster or set of image frames for expression classification for both accuracy &amp; precision.</a:t>
            </a:r>
            <a:endParaRPr sz="14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3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Target </a:t>
            </a:r>
            <a:r>
              <a:rPr lang="en-GB"/>
              <a:t>audience</a:t>
            </a:r>
            <a:endParaRPr/>
          </a:p>
        </p:txBody>
      </p:sp>
      <p:sp>
        <p:nvSpPr>
          <p:cNvPr id="278" name="Google Shape;278;p23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Verdana"/>
                <a:ea typeface="Verdana"/>
                <a:cs typeface="Verdana"/>
                <a:sym typeface="Verdana"/>
              </a:rPr>
              <a:t>Our project aims to target small business owners and companies that aims to improve their business with our product they can get a really fast, cost effective and user-friendly solution.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descr="offset_comp_267026.jpg" id="279" name="Google Shape;279;p23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80" name="Google Shape;280;p23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81" name="Google Shape;281;p23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82" name="Google Shape;282;p23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4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Quick Look</a:t>
            </a:r>
            <a:r>
              <a:rPr lang="en-GB"/>
              <a:t>: Emotica.AI</a:t>
            </a:r>
            <a:endParaRPr/>
          </a:p>
        </p:txBody>
      </p:sp>
      <p:sp>
        <p:nvSpPr>
          <p:cNvPr id="288" name="Google Shape;288;p24"/>
          <p:cNvSpPr txBox="1"/>
          <p:nvPr>
            <p:ph idx="1" type="subTitle"/>
          </p:nvPr>
        </p:nvSpPr>
        <p:spPr>
          <a:xfrm>
            <a:off x="1297500" y="934650"/>
            <a:ext cx="67506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A glimpse of our model Emotica.AI performing with some high end 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precision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&amp; efficiency.</a:t>
            </a:r>
            <a:endParaRPr/>
          </a:p>
        </p:txBody>
      </p:sp>
      <p:sp>
        <p:nvSpPr>
          <p:cNvPr id="289" name="Google Shape;289;p24"/>
          <p:cNvSpPr txBox="1"/>
          <p:nvPr>
            <p:ph idx="2" type="body"/>
          </p:nvPr>
        </p:nvSpPr>
        <p:spPr>
          <a:xfrm>
            <a:off x="1297500" y="1656775"/>
            <a:ext cx="1991100" cy="27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Real-Time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Emotion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Recognition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System</a:t>
            </a:r>
            <a:endParaRPr/>
          </a:p>
        </p:txBody>
      </p:sp>
      <p:grpSp>
        <p:nvGrpSpPr>
          <p:cNvPr id="290" name="Google Shape;290;p24"/>
          <p:cNvGrpSpPr/>
          <p:nvPr/>
        </p:nvGrpSpPr>
        <p:grpSpPr>
          <a:xfrm>
            <a:off x="3517188" y="1656777"/>
            <a:ext cx="3462484" cy="2672600"/>
            <a:chOff x="3553042" y="1657806"/>
            <a:chExt cx="3461100" cy="2671532"/>
          </a:xfrm>
        </p:grpSpPr>
        <p:sp>
          <p:nvSpPr>
            <p:cNvPr id="291" name="Google Shape;291;p2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99" name="Google Shape;299;p24"/>
          <p:cNvPicPr preferRelativeResize="0"/>
          <p:nvPr/>
        </p:nvPicPr>
        <p:blipFill rotWithShape="1">
          <a:blip r:embed="rId3">
            <a:alphaModFix/>
          </a:blip>
          <a:srcRect b="1009" l="0" r="0" t="1018"/>
          <a:stretch/>
        </p:blipFill>
        <p:spPr>
          <a:xfrm>
            <a:off x="3570075" y="1713900"/>
            <a:ext cx="3356400" cy="191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0075" y="1713900"/>
            <a:ext cx="3356401" cy="191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5"/>
          <p:cNvSpPr txBox="1"/>
          <p:nvPr>
            <p:ph idx="2" type="title"/>
          </p:nvPr>
        </p:nvSpPr>
        <p:spPr>
          <a:xfrm>
            <a:off x="582025" y="116600"/>
            <a:ext cx="47448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TECHNOLOGY - STACK</a:t>
            </a:r>
            <a:endParaRPr sz="2400"/>
          </a:p>
        </p:txBody>
      </p:sp>
      <p:grpSp>
        <p:nvGrpSpPr>
          <p:cNvPr id="306" name="Google Shape;306;p25"/>
          <p:cNvGrpSpPr/>
          <p:nvPr/>
        </p:nvGrpSpPr>
        <p:grpSpPr>
          <a:xfrm>
            <a:off x="2833760" y="1272110"/>
            <a:ext cx="3461100" cy="2671532"/>
            <a:chOff x="3553042" y="1657806"/>
            <a:chExt cx="3461100" cy="2671532"/>
          </a:xfrm>
        </p:grpSpPr>
        <p:sp>
          <p:nvSpPr>
            <p:cNvPr id="307" name="Google Shape;307;p2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5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5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5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5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5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5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15" name="Google Shape;315;p25"/>
          <p:cNvPicPr preferRelativeResize="0"/>
          <p:nvPr/>
        </p:nvPicPr>
        <p:blipFill rotWithShape="1">
          <a:blip r:embed="rId3">
            <a:alphaModFix/>
          </a:blip>
          <a:srcRect b="6408" l="0" r="0" t="6399"/>
          <a:stretch/>
        </p:blipFill>
        <p:spPr>
          <a:xfrm>
            <a:off x="2886903" y="1329319"/>
            <a:ext cx="3355200" cy="19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25"/>
          <p:cNvSpPr/>
          <p:nvPr/>
        </p:nvSpPr>
        <p:spPr>
          <a:xfrm>
            <a:off x="889400" y="3359950"/>
            <a:ext cx="1039425" cy="43110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5"/>
          <p:cNvSpPr/>
          <p:nvPr/>
        </p:nvSpPr>
        <p:spPr>
          <a:xfrm>
            <a:off x="889400" y="3979325"/>
            <a:ext cx="1039425" cy="43110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5"/>
          <p:cNvSpPr/>
          <p:nvPr/>
        </p:nvSpPr>
        <p:spPr>
          <a:xfrm>
            <a:off x="889400" y="2278363"/>
            <a:ext cx="1039425" cy="43110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5"/>
          <p:cNvSpPr/>
          <p:nvPr/>
        </p:nvSpPr>
        <p:spPr>
          <a:xfrm>
            <a:off x="889400" y="2845350"/>
            <a:ext cx="1039425" cy="43110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5"/>
          <p:cNvSpPr txBox="1"/>
          <p:nvPr/>
        </p:nvSpPr>
        <p:spPr>
          <a:xfrm>
            <a:off x="1200138" y="4054325"/>
            <a:ext cx="803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"/>
                <a:ea typeface="Lato"/>
                <a:cs typeface="Lato"/>
                <a:sym typeface="Lato"/>
              </a:rPr>
              <a:t>OS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1" name="Google Shape;321;p25"/>
          <p:cNvSpPr txBox="1"/>
          <p:nvPr/>
        </p:nvSpPr>
        <p:spPr>
          <a:xfrm>
            <a:off x="910509" y="3412338"/>
            <a:ext cx="1383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"/>
                <a:ea typeface="Lato"/>
                <a:cs typeface="Lato"/>
                <a:sym typeface="Lato"/>
              </a:rPr>
              <a:t>PYTHON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2" name="Google Shape;322;p25"/>
          <p:cNvSpPr txBox="1"/>
          <p:nvPr/>
        </p:nvSpPr>
        <p:spPr>
          <a:xfrm>
            <a:off x="996567" y="2882838"/>
            <a:ext cx="1122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"/>
                <a:ea typeface="Lato"/>
                <a:cs typeface="Lato"/>
                <a:sym typeface="Lato"/>
              </a:rPr>
              <a:t>openCV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25"/>
          <p:cNvSpPr txBox="1"/>
          <p:nvPr/>
        </p:nvSpPr>
        <p:spPr>
          <a:xfrm>
            <a:off x="878710" y="2330750"/>
            <a:ext cx="1446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"/>
                <a:ea typeface="Lato"/>
                <a:cs typeface="Lato"/>
                <a:sym typeface="Lato"/>
              </a:rPr>
              <a:t>Database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25"/>
          <p:cNvSpPr/>
          <p:nvPr/>
        </p:nvSpPr>
        <p:spPr>
          <a:xfrm flipH="1">
            <a:off x="2779736" y="13303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5"/>
          <p:cNvSpPr txBox="1"/>
          <p:nvPr/>
        </p:nvSpPr>
        <p:spPr>
          <a:xfrm>
            <a:off x="782250" y="1330375"/>
            <a:ext cx="1446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BACKEND</a:t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6" name="Google Shape;326;p25"/>
          <p:cNvSpPr txBox="1"/>
          <p:nvPr/>
        </p:nvSpPr>
        <p:spPr>
          <a:xfrm>
            <a:off x="7258150" y="1393025"/>
            <a:ext cx="2046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293061"/>
                </a:solidFill>
                <a:latin typeface="Lato"/>
                <a:ea typeface="Lato"/>
                <a:cs typeface="Lato"/>
                <a:sym typeface="Lato"/>
              </a:rPr>
              <a:t>FRONTEND</a:t>
            </a:r>
            <a:endParaRPr b="1" sz="1600">
              <a:solidFill>
                <a:srgbClr val="29306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7" name="Google Shape;327;p25"/>
          <p:cNvSpPr/>
          <p:nvPr/>
        </p:nvSpPr>
        <p:spPr>
          <a:xfrm>
            <a:off x="7392600" y="2354575"/>
            <a:ext cx="1039425" cy="43110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5"/>
          <p:cNvSpPr/>
          <p:nvPr/>
        </p:nvSpPr>
        <p:spPr>
          <a:xfrm>
            <a:off x="7392600" y="3488525"/>
            <a:ext cx="1039425" cy="43110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25"/>
          <p:cNvSpPr/>
          <p:nvPr/>
        </p:nvSpPr>
        <p:spPr>
          <a:xfrm>
            <a:off x="7392600" y="2921550"/>
            <a:ext cx="1039425" cy="43110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5"/>
          <p:cNvSpPr/>
          <p:nvPr/>
        </p:nvSpPr>
        <p:spPr>
          <a:xfrm>
            <a:off x="7392600" y="4055500"/>
            <a:ext cx="1039425" cy="43110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5"/>
          <p:cNvSpPr txBox="1"/>
          <p:nvPr/>
        </p:nvSpPr>
        <p:spPr>
          <a:xfrm>
            <a:off x="7674738" y="4130525"/>
            <a:ext cx="803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"/>
                <a:ea typeface="Lato"/>
                <a:cs typeface="Lato"/>
                <a:sym typeface="Lato"/>
              </a:rPr>
              <a:t>OS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2" name="Google Shape;332;p25"/>
          <p:cNvSpPr/>
          <p:nvPr/>
        </p:nvSpPr>
        <p:spPr>
          <a:xfrm>
            <a:off x="889400" y="1711400"/>
            <a:ext cx="1039425" cy="43110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5"/>
          <p:cNvSpPr/>
          <p:nvPr/>
        </p:nvSpPr>
        <p:spPr>
          <a:xfrm>
            <a:off x="7392600" y="1787600"/>
            <a:ext cx="1039425" cy="43110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5"/>
          <p:cNvSpPr txBox="1"/>
          <p:nvPr/>
        </p:nvSpPr>
        <p:spPr>
          <a:xfrm>
            <a:off x="802489" y="1787600"/>
            <a:ext cx="1690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"/>
                <a:ea typeface="Lato"/>
                <a:cs typeface="Lato"/>
                <a:sym typeface="Lato"/>
              </a:rPr>
              <a:t>Framework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5" name="Google Shape;335;p25"/>
          <p:cNvSpPr txBox="1"/>
          <p:nvPr/>
        </p:nvSpPr>
        <p:spPr>
          <a:xfrm>
            <a:off x="7385109" y="2959063"/>
            <a:ext cx="1383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"/>
                <a:ea typeface="Lato"/>
                <a:cs typeface="Lato"/>
                <a:sym typeface="Lato"/>
              </a:rPr>
              <a:t>Interface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6" name="Google Shape;336;p25"/>
          <p:cNvSpPr txBox="1"/>
          <p:nvPr/>
        </p:nvSpPr>
        <p:spPr>
          <a:xfrm>
            <a:off x="7334339" y="3507288"/>
            <a:ext cx="1690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"/>
                <a:ea typeface="Lato"/>
                <a:cs typeface="Lato"/>
                <a:sym typeface="Lato"/>
              </a:rPr>
              <a:t>Application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7" name="Google Shape;337;p25"/>
          <p:cNvSpPr txBox="1"/>
          <p:nvPr/>
        </p:nvSpPr>
        <p:spPr>
          <a:xfrm>
            <a:off x="7490865" y="2440775"/>
            <a:ext cx="1757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"/>
                <a:ea typeface="Lato"/>
                <a:cs typeface="Lato"/>
                <a:sym typeface="Lato"/>
              </a:rPr>
              <a:t>Tkinter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8" name="Google Shape;338;p25"/>
          <p:cNvSpPr txBox="1"/>
          <p:nvPr/>
        </p:nvSpPr>
        <p:spPr>
          <a:xfrm>
            <a:off x="7510463" y="1863800"/>
            <a:ext cx="803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"/>
                <a:ea typeface="Lato"/>
                <a:cs typeface="Lato"/>
                <a:sym typeface="Lato"/>
              </a:rPr>
              <a:t>Pillow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9" name="Google Shape;339;p25"/>
          <p:cNvCxnSpPr/>
          <p:nvPr/>
        </p:nvCxnSpPr>
        <p:spPr>
          <a:xfrm>
            <a:off x="3949061" y="3920841"/>
            <a:ext cx="5100" cy="102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0" name="Google Shape;340;p25"/>
          <p:cNvCxnSpPr>
            <a:stCxn id="311" idx="1"/>
          </p:cNvCxnSpPr>
          <p:nvPr/>
        </p:nvCxnSpPr>
        <p:spPr>
          <a:xfrm flipH="1">
            <a:off x="5175761" y="3920841"/>
            <a:ext cx="3900" cy="101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1" name="Google Shape;341;p25"/>
          <p:cNvCxnSpPr/>
          <p:nvPr/>
        </p:nvCxnSpPr>
        <p:spPr>
          <a:xfrm flipH="1">
            <a:off x="1478675" y="4939900"/>
            <a:ext cx="2486100" cy="2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2" name="Google Shape;342;p25"/>
          <p:cNvCxnSpPr/>
          <p:nvPr/>
        </p:nvCxnSpPr>
        <p:spPr>
          <a:xfrm flipH="1" rot="10800000">
            <a:off x="5186375" y="4950525"/>
            <a:ext cx="2796900" cy="1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